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52" r:id="rId82"/>
    <p:sldId id="403" r:id="rId83"/>
    <p:sldId id="383" r:id="rId84"/>
    <p:sldId id="384" r:id="rId85"/>
    <p:sldId id="385" r:id="rId86"/>
    <p:sldId id="381" r:id="rId87"/>
    <p:sldId id="382" r:id="rId88"/>
    <p:sldId id="386" r:id="rId89"/>
    <p:sldId id="387" r:id="rId90"/>
    <p:sldId id="388" r:id="rId91"/>
    <p:sldId id="389" r:id="rId92"/>
    <p:sldId id="390" r:id="rId93"/>
    <p:sldId id="391" r:id="rId94"/>
    <p:sldId id="392" r:id="rId95"/>
    <p:sldId id="393" r:id="rId96"/>
    <p:sldId id="394" r:id="rId97"/>
    <p:sldId id="395" r:id="rId98"/>
    <p:sldId id="396" r:id="rId99"/>
    <p:sldId id="399" r:id="rId100"/>
    <p:sldId id="400" r:id="rId101"/>
    <p:sldId id="401" r:id="rId102"/>
    <p:sldId id="397" r:id="rId103"/>
    <p:sldId id="398" r:id="rId104"/>
    <p:sldId id="40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120" d="100"/>
          <a:sy n="120"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450602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3492687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10 Pre-built Examples on </a:t>
            </a:r>
            <a:r>
              <a:rPr lang="en-US" dirty="0" err="1">
                <a:cs typeface="Calibri Light"/>
              </a:rPr>
              <a:t>Github</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 instructions and files needed for 10 examples of the new Studios capabilities are on </a:t>
            </a:r>
            <a:r>
              <a:rPr lang="en-US" sz="2400" dirty="0" err="1">
                <a:cs typeface="Calibri"/>
              </a:rPr>
              <a:t>Github</a:t>
            </a:r>
            <a:r>
              <a:rPr lang="en-US" sz="2400" dirty="0">
                <a:cs typeface="Calibri"/>
              </a:rPr>
              <a:t>. Featured is the Enterprise Routing Studio that is used to inter-connect Campus and DCs together to create end-to-end topologies.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1020358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Example Data Files and Tags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p:txBody>
      </p:sp>
      <p:sp>
        <p:nvSpPr>
          <p:cNvPr id="4" name="TextBox 3">
            <a:extLst>
              <a:ext uri="{FF2B5EF4-FFF2-40B4-BE49-F238E27FC236}">
                <a16:creationId xmlns:a16="http://schemas.microsoft.com/office/drawing/2014/main" id="{D543024C-2070-1DFF-E019-CD0F7578A5F5}"/>
              </a:ext>
            </a:extLst>
          </p:cNvPr>
          <p:cNvSpPr txBox="1"/>
          <p:nvPr/>
        </p:nvSpPr>
        <p:spPr>
          <a:xfrm>
            <a:off x="464906" y="1343609"/>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Tree>
    <p:extLst>
      <p:ext uri="{BB962C8B-B14F-4D97-AF65-F5344CB8AC3E}">
        <p14:creationId xmlns:p14="http://schemas.microsoft.com/office/powerpoint/2010/main" val="1734876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FDEC-D529-8118-E6B3-D0AC8FEAA384}"/>
              </a:ext>
            </a:extLst>
          </p:cNvPr>
          <p:cNvSpPr>
            <a:spLocks noGrp="1"/>
          </p:cNvSpPr>
          <p:nvPr>
            <p:ph type="title"/>
          </p:nvPr>
        </p:nvSpPr>
        <p:spPr/>
        <p:txBody>
          <a:bodyPr/>
          <a:lstStyle/>
          <a:p>
            <a:r>
              <a:rPr lang="en-US" dirty="0"/>
              <a:t>Example 9 </a:t>
            </a:r>
          </a:p>
        </p:txBody>
      </p:sp>
      <p:pic>
        <p:nvPicPr>
          <p:cNvPr id="7" name="Picture 6">
            <a:extLst>
              <a:ext uri="{FF2B5EF4-FFF2-40B4-BE49-F238E27FC236}">
                <a16:creationId xmlns:a16="http://schemas.microsoft.com/office/drawing/2014/main" id="{83B4F975-698B-945B-E469-71F4DDB3432B}"/>
              </a:ext>
            </a:extLst>
          </p:cNvPr>
          <p:cNvPicPr>
            <a:picLocks noChangeAspect="1"/>
          </p:cNvPicPr>
          <p:nvPr/>
        </p:nvPicPr>
        <p:blipFill>
          <a:blip r:embed="rId2"/>
          <a:stretch>
            <a:fillRect/>
          </a:stretch>
        </p:blipFill>
        <p:spPr>
          <a:xfrm>
            <a:off x="3935895" y="-12996"/>
            <a:ext cx="8110332" cy="6870996"/>
          </a:xfrm>
          <a:prstGeom prst="rect">
            <a:avLst/>
          </a:prstGeom>
        </p:spPr>
      </p:pic>
    </p:spTree>
    <p:extLst>
      <p:ext uri="{BB962C8B-B14F-4D97-AF65-F5344CB8AC3E}">
        <p14:creationId xmlns:p14="http://schemas.microsoft.com/office/powerpoint/2010/main" val="297806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Campus Switch Stacking</a:t>
            </a:r>
            <a:endParaRPr lang="en-US" dirty="0"/>
          </a:p>
        </p:txBody>
      </p:sp>
      <p:pic>
        <p:nvPicPr>
          <p:cNvPr id="4" name="Picture 3">
            <a:extLst>
              <a:ext uri="{FF2B5EF4-FFF2-40B4-BE49-F238E27FC236}">
                <a16:creationId xmlns:a16="http://schemas.microsoft.com/office/drawing/2014/main" id="{AA968AEC-E3DD-CE1F-8BF4-6FAD7C7A0A99}"/>
              </a:ext>
            </a:extLst>
          </p:cNvPr>
          <p:cNvPicPr>
            <a:picLocks noChangeAspect="1"/>
          </p:cNvPicPr>
          <p:nvPr/>
        </p:nvPicPr>
        <p:blipFill>
          <a:blip r:embed="rId2"/>
          <a:stretch>
            <a:fillRect/>
          </a:stretch>
        </p:blipFill>
        <p:spPr>
          <a:xfrm>
            <a:off x="6096000" y="3422650"/>
            <a:ext cx="0" cy="12700"/>
          </a:xfrm>
          <a:prstGeom prst="rect">
            <a:avLst/>
          </a:prstGeom>
        </p:spPr>
      </p:pic>
      <p:pic>
        <p:nvPicPr>
          <p:cNvPr id="5" name="Picture 4">
            <a:extLst>
              <a:ext uri="{FF2B5EF4-FFF2-40B4-BE49-F238E27FC236}">
                <a16:creationId xmlns:a16="http://schemas.microsoft.com/office/drawing/2014/main" id="{DD7EA8CA-77DA-A6F5-9B74-3C8A49AFC3AA}"/>
              </a:ext>
            </a:extLst>
          </p:cNvPr>
          <p:cNvPicPr>
            <a:picLocks noChangeAspect="1"/>
          </p:cNvPicPr>
          <p:nvPr/>
        </p:nvPicPr>
        <p:blipFill>
          <a:blip r:embed="rId3"/>
          <a:stretch>
            <a:fillRect/>
          </a:stretch>
        </p:blipFill>
        <p:spPr>
          <a:xfrm>
            <a:off x="1438508" y="1505252"/>
            <a:ext cx="9816790" cy="4987623"/>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Campus Switch Stacking</a:t>
            </a:r>
            <a:br>
              <a:rPr lang="en-US" dirty="0">
                <a:cs typeface="Calibri Light"/>
              </a:rPr>
            </a:br>
            <a:r>
              <a:rPr lang="en-US" sz="2400" dirty="0">
                <a:cs typeface="Calibri Light"/>
              </a:rPr>
              <a:t>Topology 2 Campus networks and a DC</a:t>
            </a:r>
            <a:endParaRPr lang="en-US" sz="24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a:t>
            </a:r>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8" name="Picture 7">
            <a:extLst>
              <a:ext uri="{FF2B5EF4-FFF2-40B4-BE49-F238E27FC236}">
                <a16:creationId xmlns:a16="http://schemas.microsoft.com/office/drawing/2014/main" id="{E662DBE4-9113-B2C9-C5DA-11650EC1D4BD}"/>
              </a:ext>
            </a:extLst>
          </p:cNvPr>
          <p:cNvPicPr>
            <a:picLocks noChangeAspect="1"/>
          </p:cNvPicPr>
          <p:nvPr/>
        </p:nvPicPr>
        <p:blipFill>
          <a:blip r:embed="rId3"/>
          <a:stretch>
            <a:fillRect/>
          </a:stretch>
        </p:blipFill>
        <p:spPr>
          <a:xfrm>
            <a:off x="1470935" y="1206003"/>
            <a:ext cx="9250129" cy="5590137"/>
          </a:xfrm>
          <a:prstGeom prst="rect">
            <a:avLst/>
          </a:prstGeo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7" name="TextBox 6">
            <a:extLst>
              <a:ext uri="{FF2B5EF4-FFF2-40B4-BE49-F238E27FC236}">
                <a16:creationId xmlns:a16="http://schemas.microsoft.com/office/drawing/2014/main" id="{3008BABB-109D-ED62-761C-2EA3B06F3F03}"/>
              </a:ext>
            </a:extLst>
          </p:cNvPr>
          <p:cNvSpPr txBox="1"/>
          <p:nvPr/>
        </p:nvSpPr>
        <p:spPr>
          <a:xfrm>
            <a:off x="1304692" y="879715"/>
            <a:ext cx="6222380" cy="6093976"/>
          </a:xfrm>
          <a:prstGeom prst="rect">
            <a:avLst/>
          </a:prstGeom>
          <a:noFill/>
        </p:spPr>
        <p:txBody>
          <a:bodyPr wrap="square">
            <a:spAutoFit/>
          </a:bodyPr>
          <a:lstStyle/>
          <a:p>
            <a:r>
              <a:rPr lang="en-US" sz="1000" dirty="0" err="1"/>
              <a:t>router_bgp.as</a:t>
            </a:r>
            <a:r>
              <a:rPr lang="en-US" sz="1000" dirty="0"/>
              <a:t>, 7, eos8</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eos6</a:t>
            </a:r>
          </a:p>
          <a:p>
            <a:r>
              <a:rPr lang="en-US" sz="1000" dirty="0" err="1"/>
              <a:t>router_bgp.as</a:t>
            </a:r>
            <a:r>
              <a:rPr lang="en-US" sz="1000" dirty="0"/>
              <a:t>, 7, eos1</a:t>
            </a:r>
          </a:p>
          <a:p>
            <a:r>
              <a:rPr lang="en-US" sz="1000" dirty="0"/>
              <a:t>Campus, Campus-eos11-eos12-eos13, eos11</a:t>
            </a:r>
          </a:p>
          <a:p>
            <a:r>
              <a:rPr lang="en-US" sz="1000" dirty="0"/>
              <a:t>Campus, Campus-eos11-eos12-eos13, eos13</a:t>
            </a:r>
          </a:p>
          <a:p>
            <a:r>
              <a:rPr lang="en-US" sz="1000" dirty="0"/>
              <a:t>Campus, Campus-eos11-eos12-eos13, eos12</a:t>
            </a:r>
          </a:p>
          <a:p>
            <a:r>
              <a:rPr lang="en-US" sz="1000" dirty="0"/>
              <a:t>Network, Border-Leafs-eos2-eos5, eos5</a:t>
            </a:r>
          </a:p>
          <a:p>
            <a:r>
              <a:rPr lang="en-US" sz="1000" dirty="0"/>
              <a:t>Network, Border-Leafs-eos2-eos5, eos2</a:t>
            </a:r>
          </a:p>
          <a:p>
            <a:r>
              <a:rPr lang="en-US" sz="1000" dirty="0" err="1"/>
              <a:t>router_bgp.router_id</a:t>
            </a:r>
            <a:r>
              <a:rPr lang="en-US" sz="1000" dirty="0"/>
              <a:t>, 172.16.0.5, eos9</a:t>
            </a:r>
          </a:p>
          <a:p>
            <a:r>
              <a:rPr lang="en-US" sz="1000" dirty="0" err="1"/>
              <a:t>router_bgp.router_id</a:t>
            </a:r>
            <a:r>
              <a:rPr lang="en-US" sz="1000" dirty="0"/>
              <a:t>, 11.11.11.11, eos11</a:t>
            </a:r>
          </a:p>
          <a:p>
            <a:r>
              <a:rPr lang="en-US" sz="1000" dirty="0"/>
              <a:t>Campus-Pod, 14-15-18, eos14</a:t>
            </a:r>
          </a:p>
          <a:p>
            <a:r>
              <a:rPr lang="en-US" sz="1000" dirty="0"/>
              <a:t>Campus-Pod, 14-15-18, eos18</a:t>
            </a:r>
          </a:p>
          <a:p>
            <a:r>
              <a:rPr lang="en-US" sz="1000" dirty="0"/>
              <a:t>Campus-Pod, 14-15-18, eos15</a:t>
            </a:r>
          </a:p>
          <a:p>
            <a:r>
              <a:rPr lang="en-US" sz="1000" dirty="0"/>
              <a:t>Leaf-Domain, 9, eos9</a:t>
            </a:r>
          </a:p>
          <a:p>
            <a:r>
              <a:rPr lang="en-US" sz="1000" dirty="0"/>
              <a:t>Leaf-Number, 2, eos5</a:t>
            </a:r>
          </a:p>
          <a:p>
            <a:r>
              <a:rPr lang="en-US" sz="1000" dirty="0"/>
              <a:t>DC, DC-eos2-eos3-eos4-eos5-eos9, eos9</a:t>
            </a:r>
          </a:p>
          <a:p>
            <a:r>
              <a:rPr lang="en-US" sz="1000" dirty="0"/>
              <a:t>DC, DC-eos2-eos3-eos4-eos5-eos9, eos5</a:t>
            </a:r>
          </a:p>
          <a:p>
            <a:r>
              <a:rPr lang="en-US" sz="1000" dirty="0"/>
              <a:t>DC, DC-eos2-eos3-eos4-eos5-eos9, eos3</a:t>
            </a:r>
          </a:p>
          <a:p>
            <a:r>
              <a:rPr lang="en-US" sz="1000" dirty="0"/>
              <a:t>DC, DC-eos2-eos3-eos4-eos5-eos9, eos2</a:t>
            </a:r>
          </a:p>
          <a:p>
            <a:r>
              <a:rPr lang="en-US" sz="1000" dirty="0"/>
              <a:t>DC, DC-eos2-eos3-eos4-eos5-eos9, eos4</a:t>
            </a:r>
          </a:p>
          <a:p>
            <a:r>
              <a:rPr lang="en-US" sz="1000" dirty="0" err="1"/>
              <a:t>router_bgp.as</a:t>
            </a:r>
            <a:r>
              <a:rPr lang="en-US" sz="1000" dirty="0"/>
              <a:t>, 65000, eos3</a:t>
            </a:r>
          </a:p>
          <a:p>
            <a:r>
              <a:rPr lang="en-US" sz="1000" dirty="0" err="1"/>
              <a:t>router_bgp.as</a:t>
            </a:r>
            <a:r>
              <a:rPr lang="en-US" sz="1000" dirty="0"/>
              <a:t>, 65000, eos4</a:t>
            </a:r>
          </a:p>
          <a:p>
            <a:r>
              <a:rPr lang="en-US" sz="1000" dirty="0" err="1"/>
              <a:t>NetworkServices</a:t>
            </a:r>
            <a:r>
              <a:rPr lang="en-US" sz="1000" dirty="0"/>
              <a:t>, L2, eos5</a:t>
            </a:r>
          </a:p>
          <a:p>
            <a:r>
              <a:rPr lang="en-US" sz="1000" dirty="0" err="1"/>
              <a:t>NetworkServices</a:t>
            </a:r>
            <a:r>
              <a:rPr lang="en-US" sz="1000" dirty="0"/>
              <a:t>, L2, eos2</a:t>
            </a:r>
          </a:p>
          <a:p>
            <a:r>
              <a:rPr lang="en-US" sz="1000" dirty="0"/>
              <a:t>Spine-Number, 2, eos4</a:t>
            </a:r>
          </a:p>
          <a:p>
            <a:r>
              <a:rPr lang="en-US" sz="1000" dirty="0" err="1"/>
              <a:t>router_bgp.router_id</a:t>
            </a:r>
            <a:r>
              <a:rPr lang="en-US" sz="1000" dirty="0"/>
              <a:t>, 172.16.0.2, eos4</a:t>
            </a:r>
          </a:p>
          <a:p>
            <a:r>
              <a:rPr lang="en-US" sz="1000" dirty="0"/>
              <a:t>Campus-Pod, 12, eos12</a:t>
            </a:r>
          </a:p>
          <a:p>
            <a:r>
              <a:rPr lang="en-US" sz="1000" dirty="0" err="1"/>
              <a:t>router_bgp.router_id</a:t>
            </a:r>
            <a:r>
              <a:rPr lang="en-US" sz="1000" dirty="0"/>
              <a:t>, 172.16.0.1, eos3</a:t>
            </a:r>
          </a:p>
          <a:p>
            <a:r>
              <a:rPr lang="en-US" sz="1000" dirty="0"/>
              <a:t>Leaf-Domain, 5, eos5</a:t>
            </a:r>
          </a:p>
          <a:p>
            <a:r>
              <a:rPr lang="en-US" sz="1000" dirty="0"/>
              <a:t>Spine-Number, 1, eos3</a:t>
            </a:r>
          </a:p>
          <a:p>
            <a:r>
              <a:rPr lang="en-US" sz="1000" dirty="0"/>
              <a:t>Edge-Router-Domain, Campus-11-13, eos11</a:t>
            </a:r>
          </a:p>
          <a:p>
            <a:r>
              <a:rPr lang="en-US" sz="1000" dirty="0"/>
              <a:t>Edge-Router-Domain, Campus-11-13, eos13</a:t>
            </a:r>
          </a:p>
          <a:p>
            <a:r>
              <a:rPr lang="en-US" sz="1000" dirty="0"/>
              <a:t>Campus, Campus-eos6-eos8-eos14-eos15-eos18, eos8</a:t>
            </a:r>
          </a:p>
          <a:p>
            <a:r>
              <a:rPr lang="en-US" sz="1000" dirty="0"/>
              <a:t>Campus, Campus-eos6-eos8-eos14-eos15-eos18, eos14</a:t>
            </a:r>
          </a:p>
          <a:p>
            <a:r>
              <a:rPr lang="en-US" sz="1000" dirty="0"/>
              <a:t>Campus, Campus-eos6-eos8-eos14-eos15-eos18, eos18</a:t>
            </a:r>
          </a:p>
          <a:p>
            <a:r>
              <a:rPr lang="en-US" sz="1000" dirty="0"/>
              <a:t>Campus, Campus-eos6-eos8-eos14-eos15-eos18, eos6</a:t>
            </a:r>
          </a:p>
          <a:p>
            <a:r>
              <a:rPr lang="en-US" sz="1000" dirty="0"/>
              <a:t>Campus, Campus-eos6-eos8-eos14-eos15-eos18, eos15</a:t>
            </a:r>
          </a:p>
        </p:txBody>
      </p:sp>
      <p:sp>
        <p:nvSpPr>
          <p:cNvPr id="9" name="TextBox 8">
            <a:extLst>
              <a:ext uri="{FF2B5EF4-FFF2-40B4-BE49-F238E27FC236}">
                <a16:creationId xmlns:a16="http://schemas.microsoft.com/office/drawing/2014/main" id="{27A156EB-6ED2-8531-272D-3F87405E180A}"/>
              </a:ext>
            </a:extLst>
          </p:cNvPr>
          <p:cNvSpPr txBox="1"/>
          <p:nvPr/>
        </p:nvSpPr>
        <p:spPr>
          <a:xfrm>
            <a:off x="6980663" y="165307"/>
            <a:ext cx="6222380" cy="7632859"/>
          </a:xfrm>
          <a:prstGeom prst="rect">
            <a:avLst/>
          </a:prstGeom>
          <a:noFill/>
        </p:spPr>
        <p:txBody>
          <a:bodyPr wrap="square">
            <a:spAutoFit/>
          </a:bodyPr>
          <a:lstStyle/>
          <a:p>
            <a:r>
              <a:rPr lang="en-US" sz="1000" dirty="0" err="1"/>
              <a:t>router_bgp.router_id</a:t>
            </a:r>
            <a:r>
              <a:rPr lang="en-US" sz="1000" dirty="0"/>
              <a:t>, 8.8.8.8, eos8</a:t>
            </a:r>
          </a:p>
          <a:p>
            <a:r>
              <a:rPr lang="en-US" sz="1000" dirty="0"/>
              <a:t>Role, Edge-Router, eos8</a:t>
            </a:r>
          </a:p>
          <a:p>
            <a:r>
              <a:rPr lang="en-US" sz="1000" dirty="0"/>
              <a:t>Role, Edge-Router, eos11</a:t>
            </a:r>
          </a:p>
          <a:p>
            <a:r>
              <a:rPr lang="en-US" sz="1000" dirty="0"/>
              <a:t>Role, Edge-Router, eos13</a:t>
            </a:r>
          </a:p>
          <a:p>
            <a:r>
              <a:rPr lang="en-US" sz="1000" dirty="0"/>
              <a:t>Role, Edge-Router, eos6</a:t>
            </a:r>
          </a:p>
          <a:p>
            <a:r>
              <a:rPr lang="en-US" sz="1000" dirty="0" err="1"/>
              <a:t>router_bgp.router_id</a:t>
            </a:r>
            <a:r>
              <a:rPr lang="en-US" sz="1000" dirty="0"/>
              <a:t>, 172.16.0.4, eos5</a:t>
            </a:r>
          </a:p>
          <a:p>
            <a:r>
              <a:rPr lang="en-US" sz="1000" dirty="0"/>
              <a:t>Stack-Member, 1, eos11</a:t>
            </a:r>
          </a:p>
          <a:p>
            <a:r>
              <a:rPr lang="en-US" sz="1000" dirty="0"/>
              <a:t>Stack-Member, 1, eos6</a:t>
            </a:r>
          </a:p>
          <a:p>
            <a:r>
              <a:rPr lang="en-US" sz="1000" dirty="0" err="1"/>
              <a:t>router_bgp.router_id</a:t>
            </a:r>
            <a:r>
              <a:rPr lang="en-US" sz="1000" dirty="0"/>
              <a:t>, 13.13.13.13, eos13</a:t>
            </a:r>
          </a:p>
          <a:p>
            <a:r>
              <a:rPr lang="en-US" sz="1000" dirty="0" err="1"/>
              <a:t>router_bgp.as</a:t>
            </a:r>
            <a:r>
              <a:rPr lang="en-US" sz="1000" dirty="0"/>
              <a:t>, 65001, eos5</a:t>
            </a:r>
          </a:p>
          <a:p>
            <a:r>
              <a:rPr lang="en-US" sz="1000" dirty="0" err="1"/>
              <a:t>router_bgp.as</a:t>
            </a:r>
            <a:r>
              <a:rPr lang="en-US" sz="1000" dirty="0"/>
              <a:t>, 65001, eos2</a:t>
            </a:r>
          </a:p>
          <a:p>
            <a:r>
              <a:rPr lang="en-US" sz="1000" dirty="0"/>
              <a:t>Stack-Member, 2, eos8</a:t>
            </a:r>
          </a:p>
          <a:p>
            <a:r>
              <a:rPr lang="en-US" sz="1000" dirty="0"/>
              <a:t>Stack-Member, 2, eos13</a:t>
            </a:r>
          </a:p>
          <a:p>
            <a:r>
              <a:rPr lang="en-US" sz="1000" dirty="0"/>
              <a:t>Leaf-Domain, 2, eos2</a:t>
            </a:r>
          </a:p>
          <a:p>
            <a:r>
              <a:rPr lang="en-US" sz="1000" dirty="0"/>
              <a:t>Network, Ex9-CoreNet-eos1-eos6-eos8-eos11-eos13, eos8</a:t>
            </a:r>
          </a:p>
          <a:p>
            <a:r>
              <a:rPr lang="en-US" sz="1000" dirty="0"/>
              <a:t>Network, Ex9-CoreNet-eos1-eos6-eos8-eos11-eos13, eos11</a:t>
            </a:r>
          </a:p>
          <a:p>
            <a:r>
              <a:rPr lang="en-US" sz="1000" dirty="0"/>
              <a:t>Network, Ex9-CoreNet-eos1-eos6-eos8-eos11-eos13, eos13</a:t>
            </a:r>
          </a:p>
          <a:p>
            <a:r>
              <a:rPr lang="en-US" sz="1000" dirty="0"/>
              <a:t>Network, Ex9-CoreNet-eos1-eos6-eos8-eos11-eos13, eos6</a:t>
            </a:r>
          </a:p>
          <a:p>
            <a:r>
              <a:rPr lang="en-US" sz="1000" dirty="0"/>
              <a:t>Network, Ex9-CoreNet-eos1-eos6-eos8-eos11-eos13, eos1</a:t>
            </a:r>
          </a:p>
          <a:p>
            <a:r>
              <a:rPr lang="en-US" sz="1000" dirty="0"/>
              <a:t>Stack-Member, 3, eos14</a:t>
            </a:r>
          </a:p>
          <a:p>
            <a:r>
              <a:rPr lang="en-US" sz="1000" dirty="0"/>
              <a:t>Stack-Member, 3, eos12</a:t>
            </a:r>
          </a:p>
          <a:p>
            <a:r>
              <a:rPr lang="en-US" sz="1000" dirty="0"/>
              <a:t>Edge-Router-Domain, 5, eos5</a:t>
            </a:r>
          </a:p>
          <a:p>
            <a:r>
              <a:rPr lang="en-US" sz="1000" dirty="0"/>
              <a:t>Stack-Member, 4, eos15</a:t>
            </a:r>
          </a:p>
          <a:p>
            <a:r>
              <a:rPr lang="en-US" sz="1000" dirty="0"/>
              <a:t>Role, Spine, eos3</a:t>
            </a:r>
          </a:p>
          <a:p>
            <a:r>
              <a:rPr lang="en-US" sz="1000" dirty="0"/>
              <a:t>Role, Spine, eos4</a:t>
            </a:r>
          </a:p>
          <a:p>
            <a:r>
              <a:rPr lang="en-US" sz="1000" dirty="0"/>
              <a:t>Stack-Member, 5, eos18</a:t>
            </a:r>
          </a:p>
          <a:p>
            <a:r>
              <a:rPr lang="en-US" sz="1000" dirty="0"/>
              <a:t>Role, Leaf, eos9</a:t>
            </a:r>
          </a:p>
          <a:p>
            <a:r>
              <a:rPr lang="en-US" sz="1000" dirty="0"/>
              <a:t>Role, Leaf, eos5</a:t>
            </a:r>
          </a:p>
          <a:p>
            <a:r>
              <a:rPr lang="en-US" sz="1000" dirty="0"/>
              <a:t>Role, Leaf, eos2</a:t>
            </a:r>
          </a:p>
          <a:p>
            <a:r>
              <a:rPr lang="en-US" sz="1000" dirty="0"/>
              <a:t>Leaf-Number, 3, eos9</a:t>
            </a:r>
          </a:p>
          <a:p>
            <a:r>
              <a:rPr lang="en-US" sz="1000" dirty="0" err="1"/>
              <a:t>router_bgp.router_id</a:t>
            </a:r>
            <a:r>
              <a:rPr lang="en-US" sz="1000" dirty="0"/>
              <a:t>, 1.1.1.1, eos1</a:t>
            </a:r>
          </a:p>
          <a:p>
            <a:r>
              <a:rPr lang="en-US" sz="1000" dirty="0"/>
              <a:t>Edge-Router-Domain, 2, eos2</a:t>
            </a:r>
          </a:p>
          <a:p>
            <a:r>
              <a:rPr lang="en-US" sz="1000" dirty="0"/>
              <a:t>Leaf-Number, 1, eos2</a:t>
            </a:r>
          </a:p>
          <a:p>
            <a:r>
              <a:rPr lang="en-US" sz="1000" dirty="0"/>
              <a:t>DC-Pod, 1, eos9</a:t>
            </a:r>
          </a:p>
          <a:p>
            <a:r>
              <a:rPr lang="en-US" sz="1000" dirty="0"/>
              <a:t>DC-Pod, 1, eos5</a:t>
            </a:r>
          </a:p>
          <a:p>
            <a:r>
              <a:rPr lang="en-US" sz="1000" dirty="0"/>
              <a:t>DC-Pod, 1, eos3</a:t>
            </a:r>
          </a:p>
          <a:p>
            <a:r>
              <a:rPr lang="en-US" sz="1000" dirty="0"/>
              <a:t>DC-Pod, 1, eos2</a:t>
            </a:r>
          </a:p>
          <a:p>
            <a:r>
              <a:rPr lang="en-US" sz="1000" dirty="0"/>
              <a:t>DC-Pod, 1, eos4</a:t>
            </a:r>
          </a:p>
          <a:p>
            <a:r>
              <a:rPr lang="en-US" sz="1000" dirty="0" err="1"/>
              <a:t>NetworkServices</a:t>
            </a:r>
            <a:r>
              <a:rPr lang="en-US" sz="1000" dirty="0"/>
              <a:t>, L3, eos5</a:t>
            </a:r>
          </a:p>
          <a:p>
            <a:r>
              <a:rPr lang="en-US" sz="1000" dirty="0" err="1"/>
              <a:t>NetworkServices</a:t>
            </a:r>
            <a:r>
              <a:rPr lang="en-US" sz="1000" dirty="0"/>
              <a:t>, L3, eos2</a:t>
            </a:r>
          </a:p>
          <a:p>
            <a:r>
              <a:rPr lang="en-US" sz="1000" dirty="0" err="1"/>
              <a:t>router_bgp.router_id</a:t>
            </a:r>
            <a:r>
              <a:rPr lang="en-US" sz="1000" dirty="0"/>
              <a:t>, 6.6.6.6, eos6</a:t>
            </a:r>
          </a:p>
          <a:p>
            <a:r>
              <a:rPr lang="en-US" sz="1000" dirty="0" err="1"/>
              <a:t>router_bgp.as</a:t>
            </a:r>
            <a:r>
              <a:rPr lang="en-US" sz="1000" dirty="0"/>
              <a:t>, 65009, eos9</a:t>
            </a:r>
          </a:p>
          <a:p>
            <a:r>
              <a:rPr lang="en-US" sz="1000" dirty="0" err="1"/>
              <a:t>router_bgp.router_id</a:t>
            </a:r>
            <a:r>
              <a:rPr lang="en-US" sz="1000" dirty="0"/>
              <a:t>, 172.16.0.3, eos2</a:t>
            </a:r>
          </a:p>
          <a:p>
            <a:r>
              <a:rPr lang="en-US" sz="1000" dirty="0"/>
              <a:t>Role, Core, eos1</a:t>
            </a:r>
          </a:p>
          <a:p>
            <a:r>
              <a:rPr lang="en-US" sz="1000" dirty="0" err="1"/>
              <a:t>Vtep</a:t>
            </a:r>
            <a:r>
              <a:rPr lang="en-US" sz="1000" dirty="0"/>
              <a:t>, True, eos9</a:t>
            </a:r>
          </a:p>
          <a:p>
            <a:r>
              <a:rPr lang="en-US" sz="1000" dirty="0" err="1"/>
              <a:t>Vtep</a:t>
            </a:r>
            <a:r>
              <a:rPr lang="en-US" sz="1000" dirty="0"/>
              <a:t>, True, eos5</a:t>
            </a:r>
          </a:p>
          <a:p>
            <a:r>
              <a:rPr lang="en-US" sz="1000" dirty="0" err="1"/>
              <a:t>Vtep</a:t>
            </a:r>
            <a:r>
              <a:rPr lang="en-US" sz="1000" dirty="0"/>
              <a:t>, True, eos2</a:t>
            </a:r>
          </a:p>
          <a:p>
            <a:r>
              <a:rPr lang="en-US" sz="1000" dirty="0"/>
              <a:t>Edge-Router-Domain, Campus-6-8, eos8</a:t>
            </a:r>
          </a:p>
          <a:p>
            <a:r>
              <a:rPr lang="en-US" sz="1000" dirty="0"/>
              <a:t>Edge-Router-Domain, Campus-6-8,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705230" y="1080951"/>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705230" y="3231347"/>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7059087" y="2190705"/>
            <a:ext cx="4202546" cy="523220"/>
          </a:xfrm>
          <a:prstGeom prst="rect">
            <a:avLst/>
          </a:prstGeom>
          <a:noFill/>
        </p:spPr>
        <p:txBody>
          <a:bodyPr wrap="square" rtlCol="0">
            <a:spAutoFit/>
          </a:bodyPr>
          <a:lstStyle/>
          <a:p>
            <a:r>
              <a:rPr lang="en-US" sz="2800" dirty="0"/>
              <a:t>L3LS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878457" y="4654189"/>
            <a:ext cx="4202546" cy="523220"/>
          </a:xfrm>
          <a:prstGeom prst="rect">
            <a:avLst/>
          </a:prstGeom>
          <a:noFill/>
        </p:spPr>
        <p:txBody>
          <a:bodyPr wrap="square" rtlCol="0">
            <a:spAutoFit/>
          </a:bodyPr>
          <a:lstStyle/>
          <a:p>
            <a:r>
              <a:rPr lang="en-US" sz="2800" dirty="0"/>
              <a:t>Interface and Stack Studio</a:t>
            </a:r>
          </a:p>
        </p:txBody>
      </p:sp>
      <p:pic>
        <p:nvPicPr>
          <p:cNvPr id="4" name="Picture 3">
            <a:extLst>
              <a:ext uri="{FF2B5EF4-FFF2-40B4-BE49-F238E27FC236}">
                <a16:creationId xmlns:a16="http://schemas.microsoft.com/office/drawing/2014/main" id="{68F5FDDC-3297-79C8-43E9-D3B6971847C0}"/>
              </a:ext>
            </a:extLst>
          </p:cNvPr>
          <p:cNvPicPr>
            <a:picLocks noChangeAspect="1"/>
          </p:cNvPicPr>
          <p:nvPr/>
        </p:nvPicPr>
        <p:blipFill>
          <a:blip r:embed="rId2"/>
          <a:stretch>
            <a:fillRect/>
          </a:stretch>
        </p:blipFill>
        <p:spPr>
          <a:xfrm>
            <a:off x="95209" y="1503295"/>
            <a:ext cx="6343215" cy="1728052"/>
          </a:xfrm>
          <a:prstGeom prst="rect">
            <a:avLst/>
          </a:prstGeom>
        </p:spPr>
      </p:pic>
      <p:pic>
        <p:nvPicPr>
          <p:cNvPr id="5" name="Picture 4">
            <a:extLst>
              <a:ext uri="{FF2B5EF4-FFF2-40B4-BE49-F238E27FC236}">
                <a16:creationId xmlns:a16="http://schemas.microsoft.com/office/drawing/2014/main" id="{D0A3E3C8-2A9B-5927-C2BF-1AF9E344D37C}"/>
              </a:ext>
            </a:extLst>
          </p:cNvPr>
          <p:cNvPicPr>
            <a:picLocks noChangeAspect="1"/>
          </p:cNvPicPr>
          <p:nvPr/>
        </p:nvPicPr>
        <p:blipFill>
          <a:blip r:embed="rId3"/>
          <a:stretch>
            <a:fillRect/>
          </a:stretch>
        </p:blipFill>
        <p:spPr>
          <a:xfrm>
            <a:off x="44716" y="3722952"/>
            <a:ext cx="6523410" cy="1762503"/>
          </a:xfrm>
          <a:prstGeom prst="rect">
            <a:avLst/>
          </a:prstGeom>
        </p:spPr>
      </p:pic>
      <p:pic>
        <p:nvPicPr>
          <p:cNvPr id="6" name="Picture 5">
            <a:extLst>
              <a:ext uri="{FF2B5EF4-FFF2-40B4-BE49-F238E27FC236}">
                <a16:creationId xmlns:a16="http://schemas.microsoft.com/office/drawing/2014/main" id="{7C78D055-52BB-7756-0ED4-36EA4516B8E4}"/>
              </a:ext>
            </a:extLst>
          </p:cNvPr>
          <p:cNvPicPr>
            <a:picLocks noChangeAspect="1"/>
          </p:cNvPicPr>
          <p:nvPr/>
        </p:nvPicPr>
        <p:blipFill>
          <a:blip r:embed="rId4"/>
          <a:stretch>
            <a:fillRect/>
          </a:stretch>
        </p:blipFill>
        <p:spPr>
          <a:xfrm>
            <a:off x="7059087" y="2763910"/>
            <a:ext cx="3512269" cy="1840294"/>
          </a:xfrm>
          <a:prstGeom prst="rect">
            <a:avLst/>
          </a:prstGeom>
        </p:spPr>
      </p:pic>
      <p:sp>
        <p:nvSpPr>
          <p:cNvPr id="16" name="TextBox 15">
            <a:extLst>
              <a:ext uri="{FF2B5EF4-FFF2-40B4-BE49-F238E27FC236}">
                <a16:creationId xmlns:a16="http://schemas.microsoft.com/office/drawing/2014/main" id="{DA0F0776-87B1-509E-9976-A294B9F785E7}"/>
              </a:ext>
            </a:extLst>
          </p:cNvPr>
          <p:cNvSpPr txBox="1"/>
          <p:nvPr/>
        </p:nvSpPr>
        <p:spPr>
          <a:xfrm>
            <a:off x="6878457" y="108975"/>
            <a:ext cx="4202546" cy="523220"/>
          </a:xfrm>
          <a:prstGeom prst="rect">
            <a:avLst/>
          </a:prstGeom>
          <a:noFill/>
        </p:spPr>
        <p:txBody>
          <a:bodyPr wrap="square" rtlCol="0">
            <a:spAutoFit/>
          </a:bodyPr>
          <a:lstStyle/>
          <a:p>
            <a:r>
              <a:rPr lang="en-US" sz="2800" dirty="0"/>
              <a:t>EVPN Studio</a:t>
            </a:r>
          </a:p>
        </p:txBody>
      </p:sp>
      <p:pic>
        <p:nvPicPr>
          <p:cNvPr id="8" name="Picture 7">
            <a:extLst>
              <a:ext uri="{FF2B5EF4-FFF2-40B4-BE49-F238E27FC236}">
                <a16:creationId xmlns:a16="http://schemas.microsoft.com/office/drawing/2014/main" id="{AFB58D72-F59A-B10B-BCBF-37ABE2849A45}"/>
              </a:ext>
            </a:extLst>
          </p:cNvPr>
          <p:cNvPicPr>
            <a:picLocks noChangeAspect="1"/>
          </p:cNvPicPr>
          <p:nvPr/>
        </p:nvPicPr>
        <p:blipFill>
          <a:blip r:embed="rId5"/>
          <a:stretch>
            <a:fillRect/>
          </a:stretch>
        </p:blipFill>
        <p:spPr>
          <a:xfrm>
            <a:off x="6917668" y="569503"/>
            <a:ext cx="2998725" cy="1571217"/>
          </a:xfrm>
          <a:prstGeom prst="rect">
            <a:avLst/>
          </a:prstGeom>
        </p:spPr>
      </p:pic>
      <p:pic>
        <p:nvPicPr>
          <p:cNvPr id="17" name="Picture 16">
            <a:extLst>
              <a:ext uri="{FF2B5EF4-FFF2-40B4-BE49-F238E27FC236}">
                <a16:creationId xmlns:a16="http://schemas.microsoft.com/office/drawing/2014/main" id="{AFF55E40-F6EA-8B7D-C24C-0867B3BF7F64}"/>
              </a:ext>
            </a:extLst>
          </p:cNvPr>
          <p:cNvPicPr>
            <a:picLocks noChangeAspect="1"/>
          </p:cNvPicPr>
          <p:nvPr/>
        </p:nvPicPr>
        <p:blipFill>
          <a:blip r:embed="rId6"/>
          <a:stretch>
            <a:fillRect/>
          </a:stretch>
        </p:blipFill>
        <p:spPr>
          <a:xfrm>
            <a:off x="4527394" y="5254052"/>
            <a:ext cx="7513289" cy="1628048"/>
          </a:xfrm>
          <a:prstGeom prst="rect">
            <a:avLst/>
          </a:prstGeom>
        </p:spPr>
      </p:pic>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Campus1  switch eos12 ping DC Leaf eos9 14.14.14.2 </a:t>
            </a:r>
          </a:p>
          <a:p>
            <a:r>
              <a:rPr lang="en-US" dirty="0">
                <a:cs typeface="Calibri"/>
              </a:rPr>
              <a:t>From Campus2  switch eos14 ping DC Leaf eos9 14.14.14.2 </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EVPN ETREE</a:t>
            </a:r>
            <a:endParaRPr lang="en-US" dirty="0"/>
          </a:p>
        </p:txBody>
      </p:sp>
      <p:pic>
        <p:nvPicPr>
          <p:cNvPr id="3" name="Picture 2">
            <a:extLst>
              <a:ext uri="{FF2B5EF4-FFF2-40B4-BE49-F238E27FC236}">
                <a16:creationId xmlns:a16="http://schemas.microsoft.com/office/drawing/2014/main" id="{DC7783CF-1689-21AD-D9EE-FBDA34E92FD0}"/>
              </a:ext>
            </a:extLst>
          </p:cNvPr>
          <p:cNvPicPr>
            <a:picLocks noChangeAspect="1"/>
          </p:cNvPicPr>
          <p:nvPr/>
        </p:nvPicPr>
        <p:blipFill>
          <a:blip r:embed="rId2"/>
          <a:stretch>
            <a:fillRect/>
          </a:stretch>
        </p:blipFill>
        <p:spPr>
          <a:xfrm>
            <a:off x="1690577" y="1406419"/>
            <a:ext cx="9266264" cy="5451581"/>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EVPN ETREE</a:t>
            </a:r>
            <a:br>
              <a:rPr lang="en-US" dirty="0">
                <a:cs typeface="Calibri Light"/>
              </a:rPr>
            </a:br>
            <a:r>
              <a:rPr lang="en-US" sz="2000" dirty="0">
                <a:cs typeface="Calibri Light"/>
              </a:rPr>
              <a:t>EVPN is used to Stretch L2 to Central FW gateways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92D1D4EA-89A5-0225-BA38-DBEE9930EFAF}"/>
              </a:ext>
            </a:extLst>
          </p:cNvPr>
          <p:cNvPicPr>
            <a:picLocks noChangeAspect="1"/>
          </p:cNvPicPr>
          <p:nvPr/>
        </p:nvPicPr>
        <p:blipFill>
          <a:blip r:embed="rId2"/>
          <a:stretch>
            <a:fillRect/>
          </a:stretch>
        </p:blipFill>
        <p:spPr>
          <a:xfrm>
            <a:off x="1935125" y="757486"/>
            <a:ext cx="9501529" cy="6100514"/>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8" name="Picture 7">
            <a:extLst>
              <a:ext uri="{FF2B5EF4-FFF2-40B4-BE49-F238E27FC236}">
                <a16:creationId xmlns:a16="http://schemas.microsoft.com/office/drawing/2014/main" id="{AD6413B5-E176-2BCD-34A1-F1D10FB7BC48}"/>
              </a:ext>
            </a:extLst>
          </p:cNvPr>
          <p:cNvPicPr>
            <a:picLocks noChangeAspect="1"/>
          </p:cNvPicPr>
          <p:nvPr/>
        </p:nvPicPr>
        <p:blipFill>
          <a:blip r:embed="rId2"/>
          <a:stretch>
            <a:fillRect/>
          </a:stretch>
        </p:blipFill>
        <p:spPr>
          <a:xfrm>
            <a:off x="2339162" y="939060"/>
            <a:ext cx="8652687" cy="5734790"/>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755718"/>
            <a:ext cx="6221894" cy="6401753"/>
          </a:xfrm>
          <a:prstGeom prst="rect">
            <a:avLst/>
          </a:prstGeom>
          <a:noFill/>
        </p:spPr>
        <p:txBody>
          <a:bodyPr wrap="square">
            <a:spAutoFit/>
          </a:bodyPr>
          <a:lstStyle/>
          <a:p>
            <a:r>
              <a:rPr lang="en-US" sz="1000" dirty="0"/>
              <a:t> router_bgp.router_id:9.9.9.9 - eos9</a:t>
            </a:r>
          </a:p>
          <a:p>
            <a:r>
              <a:rPr lang="en-US" sz="1000" dirty="0"/>
              <a:t>  Edge-Router-Domain:External-FW-eos8 - eos8</a:t>
            </a:r>
          </a:p>
          <a:p>
            <a:r>
              <a:rPr lang="en-US" sz="1000" dirty="0"/>
              <a:t>  router_bgp.router_id:15.15.15.15 - eos15</a:t>
            </a:r>
          </a:p>
          <a:p>
            <a:r>
              <a:rPr lang="en-US" sz="1000" dirty="0"/>
              <a:t>  Edge-Router-Domain:Site1 - eos11</a:t>
            </a:r>
          </a:p>
          <a:p>
            <a:r>
              <a:rPr lang="en-US" sz="1000" dirty="0"/>
              <a:t>  Edge-Router-Domain:Site1 - eos13</a:t>
            </a:r>
          </a:p>
          <a:p>
            <a:r>
              <a:rPr lang="en-US" sz="1000" dirty="0"/>
              <a:t>  router_bgp.router_id:3.3.3.3 - eos3</a:t>
            </a:r>
          </a:p>
          <a:p>
            <a:r>
              <a:rPr lang="en-US" sz="1000" dirty="0"/>
              <a:t>  router_bgp.router_id:11.11.11.11 - eos11</a:t>
            </a:r>
          </a:p>
          <a:p>
            <a:r>
              <a:rPr lang="en-US" sz="1000" dirty="0"/>
              <a:t>  router_bgp.router_id:14.14.14.14 - eos14</a:t>
            </a:r>
          </a:p>
          <a:p>
            <a:r>
              <a:rPr lang="en-US" sz="1000" dirty="0"/>
              <a:t>  Network:Firewall-eos7 - eos7</a:t>
            </a:r>
          </a:p>
          <a:p>
            <a:r>
              <a:rPr lang="en-US" sz="1000" dirty="0"/>
              <a:t>  NetworkServices:L2 - eos11</a:t>
            </a:r>
          </a:p>
          <a:p>
            <a:r>
              <a:rPr lang="en-US" sz="1000" dirty="0"/>
              <a:t>  NetworkServices:L2 - eos9</a:t>
            </a:r>
          </a:p>
          <a:p>
            <a:r>
              <a:rPr lang="en-US" sz="1000" dirty="0"/>
              <a:t>  NetworkServices:L2 - eos3</a:t>
            </a:r>
          </a:p>
          <a:p>
            <a:r>
              <a:rPr lang="en-US" sz="1000" dirty="0"/>
              <a:t>  NetworkServices:L2 - eos13</a:t>
            </a:r>
          </a:p>
          <a:p>
            <a:r>
              <a:rPr lang="en-US" sz="1000" dirty="0"/>
              <a:t>  NetworkServices:L2 - eos6</a:t>
            </a:r>
          </a:p>
          <a:p>
            <a:r>
              <a:rPr lang="en-US" sz="1000" dirty="0"/>
              <a:t>  NetworkServices:L2 - eos1</a:t>
            </a:r>
          </a:p>
          <a:p>
            <a:r>
              <a:rPr lang="en-US" sz="1000" dirty="0"/>
              <a:t>  NetworkServices:L2 - eos4</a:t>
            </a:r>
          </a:p>
          <a:p>
            <a:r>
              <a:rPr lang="en-US" sz="1000" dirty="0"/>
              <a:t>  Network:External-FW-eos14 - eos14</a:t>
            </a:r>
          </a:p>
          <a:p>
            <a:r>
              <a:rPr lang="en-US" sz="1000" dirty="0"/>
              <a:t>  </a:t>
            </a:r>
            <a:r>
              <a:rPr lang="en-US" sz="1000" dirty="0" err="1"/>
              <a:t>Edge-Router-Domain:EXTERNAL-FW-Border-Router</a:t>
            </a:r>
            <a:r>
              <a:rPr lang="en-US" sz="1000" dirty="0"/>
              <a:t> - eos6</a:t>
            </a:r>
          </a:p>
          <a:p>
            <a:r>
              <a:rPr lang="en-US" sz="1000" dirty="0"/>
              <a:t>  </a:t>
            </a:r>
            <a:r>
              <a:rPr lang="en-US" sz="1000" dirty="0" err="1"/>
              <a:t>Edge-Router-Domain:INTERNAL-FW-Border-Router</a:t>
            </a:r>
            <a:r>
              <a:rPr lang="en-US" sz="1000" dirty="0"/>
              <a:t> - eos3</a:t>
            </a:r>
          </a:p>
          <a:p>
            <a:r>
              <a:rPr lang="en-US" sz="1000" dirty="0"/>
              <a:t>  </a:t>
            </a:r>
            <a:r>
              <a:rPr lang="en-US" sz="1000" dirty="0" err="1"/>
              <a:t>Edge-Router-Domain:INTERNAL-FW-Border-Router</a:t>
            </a:r>
            <a:r>
              <a:rPr lang="en-US" sz="1000" dirty="0"/>
              <a:t> - eos1</a:t>
            </a:r>
          </a:p>
          <a:p>
            <a:r>
              <a:rPr lang="en-US" sz="1000" dirty="0"/>
              <a:t>  router_bgp.router_id:7.7.7.7 - eos7</a:t>
            </a:r>
          </a:p>
          <a:p>
            <a:r>
              <a:rPr lang="en-US" sz="1000" dirty="0"/>
              <a:t>  END-DEVICES:SITE1 - eos12</a:t>
            </a:r>
          </a:p>
          <a:p>
            <a:r>
              <a:rPr lang="en-US" sz="1000" dirty="0"/>
              <a:t>  Network:Ex10-CoreNet-eos1-eos2-eos3-eos4-eos5-eos6-eos9-eos11-eos13 - eos11</a:t>
            </a:r>
          </a:p>
          <a:p>
            <a:r>
              <a:rPr lang="en-US" sz="1000" dirty="0"/>
              <a:t>  Network:Ex10-CoreNet-eos1-eos2-eos3-eos4-eos5-eos6-eos9-eos11-eos13 - eos9</a:t>
            </a:r>
          </a:p>
          <a:p>
            <a:r>
              <a:rPr lang="en-US" sz="1000" dirty="0"/>
              <a:t>  Network:Ex10-CoreNet-eos1-eos2-eos3-eos4-eos5-eos6-eos9-eos11-eos13 - eos5</a:t>
            </a:r>
          </a:p>
          <a:p>
            <a:r>
              <a:rPr lang="en-US" sz="1000" dirty="0"/>
              <a:t>  Network:Ex10-CoreNet-eos1-eos2-eos3-eos4-eos5-eos6-eos9-eos11-eos13 - eos3</a:t>
            </a:r>
          </a:p>
          <a:p>
            <a:r>
              <a:rPr lang="en-US" sz="1000" dirty="0"/>
              <a:t>  Network:Ex10-CoreNet-eos1-eos2-eos3-eos4-eos5-eos6-eos9-eos11-eos13 - eos13</a:t>
            </a:r>
          </a:p>
          <a:p>
            <a:r>
              <a:rPr lang="en-US" sz="1000" dirty="0"/>
              <a:t>  Network:Ex10-CoreNet-eos1-eos2-eos3-eos4-eos5-eos6-eos9-eos11-eos13 - eos6</a:t>
            </a:r>
          </a:p>
          <a:p>
            <a:r>
              <a:rPr lang="en-US" sz="1000" dirty="0"/>
              <a:t>  Network:Ex10-CoreNet-eos1-eos2-eos3-eos4-eos5-eos6-eos9-eos11-eos13 - eos1</a:t>
            </a:r>
          </a:p>
          <a:p>
            <a:r>
              <a:rPr lang="en-US" sz="1000" dirty="0"/>
              <a:t>  Network:Ex10-CoreNet-eos1-eos2-eos3-eos4-eos5-eos6-eos9-eos11-eos13 - eos2</a:t>
            </a:r>
          </a:p>
          <a:p>
            <a:r>
              <a:rPr lang="en-US" sz="1000" dirty="0"/>
              <a:t>  Network:Ex10-CoreNet-eos1-eos2-eos3-eos4-eos5-eos6-eos9-eos11-eos13 - eos4</a:t>
            </a:r>
          </a:p>
          <a:p>
            <a:r>
              <a:rPr lang="en-US" sz="1000" dirty="0"/>
              <a:t>  Network:SITE1-END-DEVICE - eos12</a:t>
            </a:r>
          </a:p>
          <a:p>
            <a:r>
              <a:rPr lang="en-US" sz="1000" dirty="0"/>
              <a:t>  Edge-Router-Domain:Site2 - eos9</a:t>
            </a:r>
          </a:p>
          <a:p>
            <a:r>
              <a:rPr lang="en-US" sz="1000" dirty="0"/>
              <a:t>  Edge-Router-Domain:Site2 - eos4</a:t>
            </a:r>
          </a:p>
          <a:p>
            <a:r>
              <a:rPr lang="en-US" sz="1000" dirty="0"/>
              <a:t>  router_bgp.as:15 - eos15</a:t>
            </a:r>
          </a:p>
          <a:p>
            <a:r>
              <a:rPr lang="en-US" sz="1000" dirty="0"/>
              <a:t>  Edge-Router-Domain:18 - eos18</a:t>
            </a:r>
          </a:p>
          <a:p>
            <a:r>
              <a:rPr lang="en-US" sz="1000" dirty="0"/>
              <a:t>  Edge-Router-Domain:SITE1-END-DEVICE - eos12</a:t>
            </a:r>
          </a:p>
          <a:p>
            <a:r>
              <a:rPr lang="en-US" sz="1000" dirty="0"/>
              <a:t>  </a:t>
            </a:r>
            <a:r>
              <a:rPr lang="en-US" sz="1000" dirty="0" err="1"/>
              <a:t>Role:Edge-Router</a:t>
            </a:r>
            <a:r>
              <a:rPr lang="en-US" sz="1000" dirty="0"/>
              <a:t> - eos8</a:t>
            </a:r>
          </a:p>
          <a:p>
            <a:r>
              <a:rPr lang="en-US" sz="1000" dirty="0"/>
              <a:t>  </a:t>
            </a:r>
            <a:r>
              <a:rPr lang="en-US" sz="1000" dirty="0" err="1"/>
              <a:t>Role:Edge-Router</a:t>
            </a:r>
            <a:r>
              <a:rPr lang="en-US" sz="1000" dirty="0"/>
              <a:t> - eos7</a:t>
            </a:r>
          </a:p>
          <a:p>
            <a:r>
              <a:rPr lang="en-US" sz="1000" dirty="0"/>
              <a:t>  </a:t>
            </a:r>
            <a:r>
              <a:rPr lang="en-US" sz="1000" dirty="0" err="1"/>
              <a:t>Role:Edge-Router</a:t>
            </a:r>
            <a:r>
              <a:rPr lang="en-US" sz="1000" dirty="0"/>
              <a:t> - eos11</a:t>
            </a:r>
          </a:p>
        </p:txBody>
      </p:sp>
      <p:sp>
        <p:nvSpPr>
          <p:cNvPr id="12" name="TextBox 11">
            <a:extLst>
              <a:ext uri="{FF2B5EF4-FFF2-40B4-BE49-F238E27FC236}">
                <a16:creationId xmlns:a16="http://schemas.microsoft.com/office/drawing/2014/main" id="{C5E7A2A6-1E31-FCEB-6391-EACB40B77BB6}"/>
              </a:ext>
            </a:extLst>
          </p:cNvPr>
          <p:cNvSpPr txBox="1"/>
          <p:nvPr/>
        </p:nvSpPr>
        <p:spPr>
          <a:xfrm>
            <a:off x="6510884" y="166485"/>
            <a:ext cx="6220690" cy="11172289"/>
          </a:xfrm>
          <a:prstGeom prst="rect">
            <a:avLst/>
          </a:prstGeom>
          <a:noFill/>
        </p:spPr>
        <p:txBody>
          <a:bodyPr wrap="square">
            <a:spAutoFit/>
          </a:bodyPr>
          <a:lstStyle/>
          <a:p>
            <a:r>
              <a:rPr lang="en-US" sz="1000" dirty="0"/>
              <a:t>  </a:t>
            </a:r>
            <a:r>
              <a:rPr lang="en-US" sz="1000" dirty="0" err="1"/>
              <a:t>Role:Edge-Router</a:t>
            </a:r>
            <a:r>
              <a:rPr lang="en-US" sz="1000" dirty="0"/>
              <a:t> - eos14</a:t>
            </a:r>
          </a:p>
          <a:p>
            <a:r>
              <a:rPr lang="en-US" sz="1000" dirty="0"/>
              <a:t>  </a:t>
            </a:r>
            <a:r>
              <a:rPr lang="en-US" sz="1000" dirty="0" err="1"/>
              <a:t>Role:Edge-Router</a:t>
            </a:r>
            <a:r>
              <a:rPr lang="en-US" sz="1000" dirty="0"/>
              <a:t> - eos18</a:t>
            </a:r>
          </a:p>
          <a:p>
            <a:r>
              <a:rPr lang="en-US" sz="1000" dirty="0"/>
              <a:t>  </a:t>
            </a:r>
            <a:r>
              <a:rPr lang="en-US" sz="1000" dirty="0" err="1"/>
              <a:t>Role:Edge-Router</a:t>
            </a:r>
            <a:r>
              <a:rPr lang="en-US" sz="1000" dirty="0"/>
              <a:t> - eos9</a:t>
            </a:r>
          </a:p>
          <a:p>
            <a:r>
              <a:rPr lang="en-US" sz="1000" dirty="0"/>
              <a:t>  </a:t>
            </a:r>
            <a:r>
              <a:rPr lang="en-US" sz="1000" dirty="0" err="1"/>
              <a:t>Role:Edge-Router</a:t>
            </a:r>
            <a:r>
              <a:rPr lang="en-US" sz="1000" dirty="0"/>
              <a:t> - eos3</a:t>
            </a:r>
          </a:p>
          <a:p>
            <a:r>
              <a:rPr lang="en-US" sz="1000" dirty="0"/>
              <a:t>  </a:t>
            </a:r>
            <a:r>
              <a:rPr lang="en-US" sz="1000" dirty="0" err="1"/>
              <a:t>Role:Edge-Router</a:t>
            </a:r>
            <a:r>
              <a:rPr lang="en-US" sz="1000" dirty="0"/>
              <a:t> - eos13</a:t>
            </a:r>
          </a:p>
          <a:p>
            <a:r>
              <a:rPr lang="en-US" sz="1000" dirty="0"/>
              <a:t>  </a:t>
            </a:r>
            <a:r>
              <a:rPr lang="en-US" sz="1000" dirty="0" err="1"/>
              <a:t>Role:Edge-Router</a:t>
            </a:r>
            <a:r>
              <a:rPr lang="en-US" sz="1000" dirty="0"/>
              <a:t> - eos12</a:t>
            </a:r>
          </a:p>
          <a:p>
            <a:r>
              <a:rPr lang="en-US" sz="1000" dirty="0"/>
              <a:t>  </a:t>
            </a:r>
            <a:r>
              <a:rPr lang="en-US" sz="1000" dirty="0" err="1"/>
              <a:t>Role:Edge-Router</a:t>
            </a:r>
            <a:r>
              <a:rPr lang="en-US" sz="1000" dirty="0"/>
              <a:t> - eos6</a:t>
            </a:r>
          </a:p>
          <a:p>
            <a:r>
              <a:rPr lang="en-US" sz="1000" dirty="0"/>
              <a:t>  </a:t>
            </a:r>
            <a:r>
              <a:rPr lang="en-US" sz="1000" dirty="0" err="1"/>
              <a:t>Role:Edge-Router</a:t>
            </a:r>
            <a:r>
              <a:rPr lang="en-US" sz="1000" dirty="0"/>
              <a:t> - eos1</a:t>
            </a:r>
          </a:p>
          <a:p>
            <a:r>
              <a:rPr lang="en-US" sz="1000" dirty="0"/>
              <a:t>  </a:t>
            </a:r>
            <a:r>
              <a:rPr lang="en-US" sz="1000" dirty="0" err="1"/>
              <a:t>Role:Edge-Router</a:t>
            </a:r>
            <a:r>
              <a:rPr lang="en-US" sz="1000" dirty="0"/>
              <a:t> - eos15</a:t>
            </a:r>
          </a:p>
          <a:p>
            <a:r>
              <a:rPr lang="en-US" sz="1000" dirty="0"/>
              <a:t>  </a:t>
            </a:r>
            <a:r>
              <a:rPr lang="en-US" sz="1000" dirty="0" err="1"/>
              <a:t>Role:Edge-Router</a:t>
            </a:r>
            <a:r>
              <a:rPr lang="en-US" sz="1000" dirty="0"/>
              <a:t> - eos4</a:t>
            </a:r>
          </a:p>
          <a:p>
            <a:r>
              <a:rPr lang="en-US" sz="1000" dirty="0"/>
              <a:t>  Edge-Router-Domain:External-FW-eos14 - eos14</a:t>
            </a:r>
          </a:p>
          <a:p>
            <a:r>
              <a:rPr lang="en-US" sz="1000" dirty="0"/>
              <a:t>  router_bgp.router_id:4.4.4.4 - eos4</a:t>
            </a:r>
          </a:p>
          <a:p>
            <a:r>
              <a:rPr lang="en-US" sz="1000" dirty="0"/>
              <a:t>  NetworkServices:L3 - eos11</a:t>
            </a:r>
          </a:p>
          <a:p>
            <a:r>
              <a:rPr lang="en-US" sz="1000" dirty="0"/>
              <a:t>  NetworkServices:L3 - eos9</a:t>
            </a:r>
          </a:p>
          <a:p>
            <a:r>
              <a:rPr lang="en-US" sz="1000" dirty="0"/>
              <a:t>  NetworkServices:L3 - eos3</a:t>
            </a:r>
          </a:p>
          <a:p>
            <a:r>
              <a:rPr lang="en-US" sz="1000" dirty="0"/>
              <a:t>  NetworkServices:L3 - eos13</a:t>
            </a:r>
          </a:p>
          <a:p>
            <a:r>
              <a:rPr lang="en-US" sz="1000" dirty="0"/>
              <a:t>  NetworkServices:L3 - eos6</a:t>
            </a:r>
          </a:p>
          <a:p>
            <a:r>
              <a:rPr lang="en-US" sz="1000" dirty="0"/>
              <a:t>  NetworkServices:L3 - eos1</a:t>
            </a:r>
          </a:p>
          <a:p>
            <a:r>
              <a:rPr lang="en-US" sz="1000" dirty="0"/>
              <a:t>  NetworkServices:L3 - eos4</a:t>
            </a:r>
          </a:p>
          <a:p>
            <a:r>
              <a:rPr lang="en-US" sz="1000" dirty="0"/>
              <a:t>  router_bgp.as:18 - eos18</a:t>
            </a:r>
          </a:p>
          <a:p>
            <a:r>
              <a:rPr lang="en-US" sz="1000" dirty="0"/>
              <a:t>  router_bgp.router_id:13.13.13.13 - eos13</a:t>
            </a:r>
          </a:p>
          <a:p>
            <a:r>
              <a:rPr lang="en-US" sz="1000" dirty="0"/>
              <a:t>  router_bgp.as:65001 - eos7</a:t>
            </a:r>
          </a:p>
          <a:p>
            <a:r>
              <a:rPr lang="en-US" sz="1000" dirty="0"/>
              <a:t>  Edge-Router-Domain:Internal-FW-eos7 - eos7</a:t>
            </a:r>
          </a:p>
          <a:p>
            <a:r>
              <a:rPr lang="en-US" sz="1000" dirty="0"/>
              <a:t>  router_bgp.router_id:18.18.18.18 - eos18</a:t>
            </a:r>
          </a:p>
          <a:p>
            <a:r>
              <a:rPr lang="en-US" sz="1000" dirty="0"/>
              <a:t>  Network:Internal-FW-eos7 - eos7</a:t>
            </a:r>
          </a:p>
          <a:p>
            <a:r>
              <a:rPr lang="en-US" sz="1000" dirty="0"/>
              <a:t>  </a:t>
            </a:r>
            <a:r>
              <a:rPr lang="en-US" sz="1000" dirty="0" err="1"/>
              <a:t>Role:RR</a:t>
            </a:r>
            <a:r>
              <a:rPr lang="en-US" sz="1000" dirty="0"/>
              <a:t> - eos5</a:t>
            </a:r>
          </a:p>
          <a:p>
            <a:r>
              <a:rPr lang="en-US" sz="1000" dirty="0"/>
              <a:t>  </a:t>
            </a:r>
            <a:r>
              <a:rPr lang="en-US" sz="1000" dirty="0" err="1"/>
              <a:t>Role:RR</a:t>
            </a:r>
            <a:r>
              <a:rPr lang="en-US" sz="1000" dirty="0"/>
              <a:t> - eos2</a:t>
            </a:r>
          </a:p>
          <a:p>
            <a:r>
              <a:rPr lang="en-US" sz="1000" dirty="0"/>
              <a:t>  END-DEVICES:SITE2 - eos8</a:t>
            </a:r>
          </a:p>
          <a:p>
            <a:r>
              <a:rPr lang="en-US" sz="1000" dirty="0"/>
              <a:t>  END-DEVICES:SITE2 - 2B11928CFAFBC54EF61879C72DF27B22</a:t>
            </a:r>
          </a:p>
          <a:p>
            <a:r>
              <a:rPr lang="en-US" sz="1000" dirty="0"/>
              <a:t>  router_bgp.router_id:5.5.5.5 - eos5</a:t>
            </a:r>
          </a:p>
          <a:p>
            <a:r>
              <a:rPr lang="en-US" sz="1000" dirty="0"/>
              <a:t>  router_bgp.router_id:2.2.2.2 - eos2</a:t>
            </a:r>
          </a:p>
          <a:p>
            <a:r>
              <a:rPr lang="en-US" sz="1000" dirty="0"/>
              <a:t>  FW:EXTERNAL - eos14</a:t>
            </a:r>
          </a:p>
          <a:p>
            <a:r>
              <a:rPr lang="en-US" sz="1000" dirty="0"/>
              <a:t>  Edge-Router-Domain:WAN-Router-eos8 - eos8</a:t>
            </a:r>
          </a:p>
          <a:p>
            <a:r>
              <a:rPr lang="en-US" sz="1000" dirty="0"/>
              <a:t>  Campus:Site1-Floor2-eos13 - eos13</a:t>
            </a:r>
          </a:p>
          <a:p>
            <a:r>
              <a:rPr lang="en-US" sz="1000" dirty="0"/>
              <a:t>  router_bgp.router_id:10.10.10.10 - eos10</a:t>
            </a:r>
          </a:p>
          <a:p>
            <a:r>
              <a:rPr lang="en-US" sz="1000" dirty="0"/>
              <a:t>  router_bgp.router_id:19.19.19.19 - eos19</a:t>
            </a:r>
          </a:p>
          <a:p>
            <a:r>
              <a:rPr lang="en-US" sz="1000" dirty="0"/>
              <a:t>  Campus:Site2-Floor1-eos9 - eos9</a:t>
            </a:r>
          </a:p>
          <a:p>
            <a:r>
              <a:rPr lang="en-US" sz="1000" dirty="0"/>
              <a:t>  Network:ISP-eos18 - eos18</a:t>
            </a:r>
          </a:p>
          <a:p>
            <a:r>
              <a:rPr lang="en-US" sz="1000" dirty="0"/>
              <a:t>  router_bgp.router_id:1.1.1.1 - eos1</a:t>
            </a:r>
          </a:p>
          <a:p>
            <a:r>
              <a:rPr lang="en-US" sz="1000" dirty="0"/>
              <a:t>  Network:ISP-eos7-eos10-eos19 - eos7</a:t>
            </a:r>
          </a:p>
          <a:p>
            <a:r>
              <a:rPr lang="en-US" sz="1000" dirty="0"/>
              <a:t>  Network:ISP-eos7-eos10-eos19 - eos19</a:t>
            </a:r>
          </a:p>
          <a:p>
            <a:r>
              <a:rPr lang="en-US" sz="1000" dirty="0"/>
              <a:t>  Network:ISP-eos7-eos10-eos19 - eos10</a:t>
            </a:r>
          </a:p>
          <a:p>
            <a:r>
              <a:rPr lang="en-US" sz="1000" dirty="0"/>
              <a:t>  Network:WAN-Router-eos8 - eos8</a:t>
            </a:r>
          </a:p>
          <a:p>
            <a:r>
              <a:rPr lang="en-US" sz="1000" dirty="0"/>
              <a:t>  Network:FireWalls-eos8-eos14 - eos14</a:t>
            </a:r>
          </a:p>
          <a:p>
            <a:r>
              <a:rPr lang="en-US" sz="1000" dirty="0"/>
              <a:t>  Network:ISP-eos15 - eos15</a:t>
            </a:r>
          </a:p>
          <a:p>
            <a:r>
              <a:rPr lang="en-US" sz="1000" dirty="0"/>
              <a:t>  router_bgp.as:11214 - eos8</a:t>
            </a:r>
          </a:p>
          <a:p>
            <a:r>
              <a:rPr lang="en-US" sz="1000" dirty="0"/>
              <a:t>  router_bgp.as:11214 - eos11</a:t>
            </a:r>
          </a:p>
          <a:p>
            <a:r>
              <a:rPr lang="en-US" sz="1000" dirty="0"/>
              <a:t>  router_bgp.as:11214 - eos14</a:t>
            </a:r>
          </a:p>
          <a:p>
            <a:r>
              <a:rPr lang="en-US" sz="1000" dirty="0"/>
              <a:t>  router_bgp.as:11214 - eos9</a:t>
            </a:r>
          </a:p>
          <a:p>
            <a:r>
              <a:rPr lang="en-US" sz="1000" dirty="0"/>
              <a:t>  router_bgp.as:11214 - eos5</a:t>
            </a:r>
          </a:p>
          <a:p>
            <a:r>
              <a:rPr lang="en-US" sz="1000" dirty="0"/>
              <a:t>  router_bgp.as:11214 - eos3</a:t>
            </a:r>
          </a:p>
          <a:p>
            <a:r>
              <a:rPr lang="en-US" sz="1000" dirty="0"/>
              <a:t>  router_bgp.as:11214 - eos13</a:t>
            </a:r>
          </a:p>
          <a:p>
            <a:r>
              <a:rPr lang="en-US" sz="1000" dirty="0"/>
              <a:t>  router_bgp.as:11214 - eos6</a:t>
            </a:r>
          </a:p>
          <a:p>
            <a:r>
              <a:rPr lang="en-US" sz="1000" dirty="0"/>
              <a:t>  router_bgp.as:11214 - eos1</a:t>
            </a:r>
          </a:p>
          <a:p>
            <a:r>
              <a:rPr lang="en-US" sz="1000" dirty="0"/>
              <a:t>  router_bgp.as:11214 - eos2</a:t>
            </a:r>
          </a:p>
          <a:p>
            <a:r>
              <a:rPr lang="en-US" sz="1000" dirty="0"/>
              <a:t>  router_bgp.as:11214 - eos4</a:t>
            </a:r>
          </a:p>
          <a:p>
            <a:r>
              <a:rPr lang="en-US" sz="1000" dirty="0"/>
              <a:t>  Edge-Router-Domain:15 - eos15</a:t>
            </a:r>
          </a:p>
          <a:p>
            <a:r>
              <a:rPr lang="en-US" sz="1000" dirty="0"/>
              <a:t>  FW:INTERNAL - eos7</a:t>
            </a:r>
          </a:p>
          <a:p>
            <a:r>
              <a:rPr lang="en-US" sz="1000" dirty="0"/>
              <a:t>  router_bgp.router_id:6.6.6.6 - eos6</a:t>
            </a:r>
          </a:p>
          <a:p>
            <a:r>
              <a:rPr lang="en-US" sz="1000" dirty="0"/>
              <a:t>  </a:t>
            </a:r>
            <a:r>
              <a:rPr lang="en-US" sz="1000" dirty="0" err="1"/>
              <a:t>Role:Core</a:t>
            </a:r>
            <a:r>
              <a:rPr lang="en-US" sz="1000" dirty="0"/>
              <a:t> - eos19</a:t>
            </a:r>
          </a:p>
          <a:p>
            <a:r>
              <a:rPr lang="en-US" sz="1000" dirty="0"/>
              <a:t>  </a:t>
            </a:r>
            <a:r>
              <a:rPr lang="en-US" sz="1000" dirty="0" err="1"/>
              <a:t>Role:Core</a:t>
            </a:r>
            <a:r>
              <a:rPr lang="en-US" sz="1000" dirty="0"/>
              <a:t> - eos5</a:t>
            </a:r>
          </a:p>
          <a:p>
            <a:r>
              <a:rPr lang="en-US" sz="1000" dirty="0"/>
              <a:t>  </a:t>
            </a:r>
            <a:r>
              <a:rPr lang="en-US" sz="1000" dirty="0" err="1"/>
              <a:t>Role:Core</a:t>
            </a:r>
            <a:r>
              <a:rPr lang="en-US" sz="1000" dirty="0"/>
              <a:t> - eos2</a:t>
            </a:r>
          </a:p>
          <a:p>
            <a:r>
              <a:rPr lang="en-US" sz="1000" dirty="0"/>
              <a:t>  </a:t>
            </a:r>
            <a:r>
              <a:rPr lang="en-US" sz="1000" dirty="0" err="1"/>
              <a:t>Role:Core</a:t>
            </a:r>
            <a:r>
              <a:rPr lang="en-US" sz="1000" dirty="0"/>
              <a:t> - eos10</a:t>
            </a:r>
          </a:p>
          <a:p>
            <a:r>
              <a:rPr lang="en-US" sz="1000" dirty="0"/>
              <a:t>  </a:t>
            </a:r>
            <a:r>
              <a:rPr lang="en-US" sz="1000" dirty="0" err="1"/>
              <a:t>Edge-Router-Domain:ISP</a:t>
            </a:r>
            <a:r>
              <a:rPr lang="en-US" sz="1000" dirty="0"/>
              <a:t> - eos7</a:t>
            </a:r>
          </a:p>
          <a:p>
            <a:r>
              <a:rPr lang="en-US" sz="1000" dirty="0"/>
              <a:t>  </a:t>
            </a:r>
            <a:r>
              <a:rPr lang="en-US" sz="1000" dirty="0" err="1"/>
              <a:t>Vtep:True</a:t>
            </a:r>
            <a:r>
              <a:rPr lang="en-US" sz="1000" dirty="0"/>
              <a:t> - eos11</a:t>
            </a:r>
          </a:p>
          <a:p>
            <a:r>
              <a:rPr lang="en-US" sz="1000" dirty="0"/>
              <a:t>  </a:t>
            </a:r>
            <a:r>
              <a:rPr lang="en-US" sz="1000" dirty="0" err="1"/>
              <a:t>Vtep:True</a:t>
            </a:r>
            <a:r>
              <a:rPr lang="en-US" sz="1000" dirty="0"/>
              <a:t> - eos9</a:t>
            </a:r>
          </a:p>
          <a:p>
            <a:r>
              <a:rPr lang="en-US" sz="1000" dirty="0"/>
              <a:t>  </a:t>
            </a:r>
            <a:r>
              <a:rPr lang="en-US" sz="1000" dirty="0" err="1"/>
              <a:t>Vtep:True</a:t>
            </a:r>
            <a:r>
              <a:rPr lang="en-US" sz="1000" dirty="0"/>
              <a:t> - eos3</a:t>
            </a:r>
          </a:p>
          <a:p>
            <a:r>
              <a:rPr lang="en-US" sz="1000" dirty="0"/>
              <a:t>  </a:t>
            </a:r>
            <a:r>
              <a:rPr lang="en-US" sz="1000" dirty="0" err="1"/>
              <a:t>Vtep:True</a:t>
            </a:r>
            <a:r>
              <a:rPr lang="en-US" sz="1000" dirty="0"/>
              <a:t> - eos13</a:t>
            </a:r>
          </a:p>
          <a:p>
            <a:r>
              <a:rPr lang="en-US" sz="1000" dirty="0"/>
              <a:t>  </a:t>
            </a:r>
            <a:r>
              <a:rPr lang="en-US" sz="1000" dirty="0" err="1"/>
              <a:t>Vtep:True</a:t>
            </a:r>
            <a:r>
              <a:rPr lang="en-US" sz="1000" dirty="0"/>
              <a:t> - eos6</a:t>
            </a:r>
          </a:p>
          <a:p>
            <a:r>
              <a:rPr lang="en-US" sz="1000" dirty="0"/>
              <a:t>  </a:t>
            </a:r>
            <a:r>
              <a:rPr lang="en-US" sz="1000" dirty="0" err="1"/>
              <a:t>Vtep:True</a:t>
            </a:r>
            <a:r>
              <a:rPr lang="en-US" sz="1000" dirty="0"/>
              <a:t> - eos1</a:t>
            </a:r>
          </a:p>
          <a:p>
            <a:r>
              <a:rPr lang="en-US" sz="1000" dirty="0"/>
              <a:t>  </a:t>
            </a:r>
            <a:r>
              <a:rPr lang="en-US" sz="1000" dirty="0" err="1"/>
              <a:t>Vtep:True</a:t>
            </a:r>
            <a:r>
              <a:rPr lang="en-US" sz="1000" dirty="0"/>
              <a:t> - eos4</a:t>
            </a:r>
          </a:p>
          <a:p>
            <a:r>
              <a:rPr lang="en-US" sz="1000" dirty="0"/>
              <a:t>  Campus:Site1-Floor1-eos11 - eos11</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294526" y="4086677"/>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8180038" y="198355"/>
            <a:ext cx="4202546" cy="523220"/>
          </a:xfrm>
          <a:prstGeom prst="rect">
            <a:avLst/>
          </a:prstGeom>
          <a:noFill/>
        </p:spPr>
        <p:txBody>
          <a:bodyPr wrap="square" rtlCol="0">
            <a:spAutoFit/>
          </a:bodyPr>
          <a:lstStyle/>
          <a:p>
            <a:r>
              <a:rPr lang="en-US" sz="2800" dirty="0"/>
              <a:t>EVPN Studio</a:t>
            </a:r>
          </a:p>
        </p:txBody>
      </p:sp>
      <p:pic>
        <p:nvPicPr>
          <p:cNvPr id="13" name="Picture 12">
            <a:extLst>
              <a:ext uri="{FF2B5EF4-FFF2-40B4-BE49-F238E27FC236}">
                <a16:creationId xmlns:a16="http://schemas.microsoft.com/office/drawing/2014/main" id="{F4030E67-EC3C-360E-084D-69A2B81B1C9A}"/>
              </a:ext>
            </a:extLst>
          </p:cNvPr>
          <p:cNvPicPr>
            <a:picLocks noChangeAspect="1"/>
          </p:cNvPicPr>
          <p:nvPr/>
        </p:nvPicPr>
        <p:blipFill>
          <a:blip r:embed="rId2"/>
          <a:stretch>
            <a:fillRect/>
          </a:stretch>
        </p:blipFill>
        <p:spPr>
          <a:xfrm>
            <a:off x="6988446" y="800832"/>
            <a:ext cx="5046427" cy="1513928"/>
          </a:xfrm>
          <a:prstGeom prst="rect">
            <a:avLst/>
          </a:prstGeom>
        </p:spPr>
      </p:pic>
      <p:pic>
        <p:nvPicPr>
          <p:cNvPr id="14" name="Picture 13">
            <a:extLst>
              <a:ext uri="{FF2B5EF4-FFF2-40B4-BE49-F238E27FC236}">
                <a16:creationId xmlns:a16="http://schemas.microsoft.com/office/drawing/2014/main" id="{9BF7B3CF-EF5E-CBDF-DB55-5E5046F82D45}"/>
              </a:ext>
            </a:extLst>
          </p:cNvPr>
          <p:cNvPicPr>
            <a:picLocks noChangeAspect="1"/>
          </p:cNvPicPr>
          <p:nvPr/>
        </p:nvPicPr>
        <p:blipFill>
          <a:blip r:embed="rId3"/>
          <a:stretch>
            <a:fillRect/>
          </a:stretch>
        </p:blipFill>
        <p:spPr>
          <a:xfrm>
            <a:off x="294526" y="2314760"/>
            <a:ext cx="9461500" cy="1790700"/>
          </a:xfrm>
          <a:prstGeom prst="rect">
            <a:avLst/>
          </a:prstGeom>
        </p:spPr>
      </p:pic>
      <p:pic>
        <p:nvPicPr>
          <p:cNvPr id="16" name="Picture 15">
            <a:extLst>
              <a:ext uri="{FF2B5EF4-FFF2-40B4-BE49-F238E27FC236}">
                <a16:creationId xmlns:a16="http://schemas.microsoft.com/office/drawing/2014/main" id="{F3593716-51A0-C11C-EFD7-C15174EF8D48}"/>
              </a:ext>
            </a:extLst>
          </p:cNvPr>
          <p:cNvPicPr>
            <a:picLocks noChangeAspect="1"/>
          </p:cNvPicPr>
          <p:nvPr/>
        </p:nvPicPr>
        <p:blipFill>
          <a:blip r:embed="rId4"/>
          <a:stretch>
            <a:fillRect/>
          </a:stretch>
        </p:blipFill>
        <p:spPr>
          <a:xfrm>
            <a:off x="620971" y="4713324"/>
            <a:ext cx="9461500" cy="1790700"/>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fontScale="92500" lnSpcReduction="20000"/>
          </a:bodyPr>
          <a:lstStyle/>
          <a:p>
            <a:r>
              <a:rPr lang="en-US" dirty="0">
                <a:cs typeface="Calibri"/>
              </a:rPr>
              <a:t>From End Device eos12 ping Internet route 15.15.15.15 and 18.18.18.18 from inside </a:t>
            </a:r>
            <a:r>
              <a:rPr lang="en-US" dirty="0" err="1">
                <a:cs typeface="Calibri"/>
              </a:rPr>
              <a:t>vrfs</a:t>
            </a:r>
            <a:r>
              <a:rPr lang="en-US" dirty="0">
                <a:cs typeface="Calibri"/>
              </a:rPr>
              <a:t> red-floor1, red-floor2, gray-floor1, gray-floor2, blue-floor1, green-floor1, and green-floor2.</a:t>
            </a:r>
          </a:p>
          <a:p>
            <a:r>
              <a:rPr lang="en-US" dirty="0">
                <a:cs typeface="Calibri"/>
              </a:rPr>
              <a:t>From End Device eos12 test ETREE, from inside </a:t>
            </a:r>
            <a:r>
              <a:rPr lang="en-US" dirty="0" err="1">
                <a:cs typeface="Calibri"/>
              </a:rPr>
              <a:t>vrf</a:t>
            </a:r>
            <a:r>
              <a:rPr lang="en-US" dirty="0">
                <a:cs typeface="Calibri"/>
              </a:rPr>
              <a:t> red-floor1, eos11 red-floor2 3.1.9.212 and eos16 red-floor2 3.1.9.16 and 3.1.9.8 should not be reachable</a:t>
            </a:r>
          </a:p>
          <a:p>
            <a:r>
              <a:rPr lang="en-US" dirty="0">
                <a:cs typeface="Calibri"/>
              </a:rPr>
              <a:t>From End Device eos12 test ETREE, from inside </a:t>
            </a:r>
            <a:r>
              <a:rPr lang="en-US" dirty="0" err="1">
                <a:cs typeface="Calibri"/>
              </a:rPr>
              <a:t>vrf</a:t>
            </a:r>
            <a:r>
              <a:rPr lang="en-US" dirty="0">
                <a:cs typeface="Calibri"/>
              </a:rPr>
              <a:t> gray-floor1, eos11 gray-floor2 3.2.0.212 and eos16 gray-floor2 3.2.0.16 and 3.2.0.8 should not be reachable</a:t>
            </a:r>
          </a:p>
          <a:p>
            <a:r>
              <a:rPr lang="en-US" dirty="0">
                <a:cs typeface="Calibri"/>
              </a:rPr>
              <a:t>From End Device </a:t>
            </a:r>
            <a:r>
              <a:rPr lang="en-US" dirty="0" err="1">
                <a:cs typeface="Calibri"/>
              </a:rPr>
              <a:t>eos</a:t>
            </a:r>
            <a:r>
              <a:rPr lang="en-US" dirty="0">
                <a:cs typeface="Calibri"/>
              </a:rPr>
              <a:t> 12 ping 4.3.1.16 from inside </a:t>
            </a:r>
            <a:r>
              <a:rPr lang="en-US" dirty="0" err="1">
                <a:cs typeface="Calibri"/>
              </a:rPr>
              <a:t>vrf</a:t>
            </a:r>
            <a:r>
              <a:rPr lang="en-US" dirty="0">
                <a:cs typeface="Calibri"/>
              </a:rPr>
              <a:t> black-floor1</a:t>
            </a:r>
          </a:p>
          <a:p>
            <a:r>
              <a:rPr lang="en-US" dirty="0">
                <a:cs typeface="Calibri"/>
              </a:rPr>
              <a:t>From End Device </a:t>
            </a:r>
            <a:r>
              <a:rPr lang="en-US" dirty="0" err="1">
                <a:cs typeface="Calibri"/>
              </a:rPr>
              <a:t>eos</a:t>
            </a:r>
            <a:r>
              <a:rPr lang="en-US" dirty="0">
                <a:cs typeface="Calibri"/>
              </a:rPr>
              <a:t> 16 ping Internet route 15.15.15.15 and 18.18.18.18 from inside </a:t>
            </a:r>
            <a:r>
              <a:rPr lang="en-US" dirty="0" err="1">
                <a:cs typeface="Calibri"/>
              </a:rPr>
              <a:t>vrfs</a:t>
            </a:r>
            <a:r>
              <a:rPr lang="en-US" dirty="0">
                <a:cs typeface="Calibri"/>
              </a:rPr>
              <a:t> red-floor2, gray-floor2.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End Device </a:t>
            </a:r>
            <a:r>
              <a:rPr lang="en-US" dirty="0" err="1">
                <a:cs typeface="Calibri"/>
              </a:rPr>
              <a:t>eos</a:t>
            </a:r>
            <a:r>
              <a:rPr lang="en-US" dirty="0">
                <a:cs typeface="Calibri"/>
              </a:rPr>
              <a:t> 16 and eos8 ping Internet route 15.15.15.15 and 18.18.18.18 from inside </a:t>
            </a:r>
            <a:r>
              <a:rPr lang="en-US" dirty="0" err="1">
                <a:cs typeface="Calibri"/>
              </a:rPr>
              <a:t>vrfs</a:t>
            </a:r>
            <a:r>
              <a:rPr lang="en-US" dirty="0">
                <a:cs typeface="Calibri"/>
              </a:rPr>
              <a:t> red-floor2, gray-floor2, and green-floor2.</a:t>
            </a:r>
          </a:p>
          <a:p>
            <a:r>
              <a:rPr lang="en-US" dirty="0">
                <a:cs typeface="Calibri"/>
              </a:rPr>
              <a:t>From End Device eos8 test ETREE, from inside </a:t>
            </a:r>
            <a:r>
              <a:rPr lang="en-US" dirty="0" err="1">
                <a:cs typeface="Calibri"/>
              </a:rPr>
              <a:t>vrf</a:t>
            </a:r>
            <a:r>
              <a:rPr lang="en-US" dirty="0">
                <a:cs typeface="Calibri"/>
              </a:rPr>
              <a:t> red-floor2, ping GW 3.1.9.14, but eos11 red-floor2 3.1.9.212, eos13 red-floor2 3.1.9.112, and eos16 red-floor2 3.1.9.16 should not be reachable</a:t>
            </a:r>
          </a:p>
          <a:p>
            <a:r>
              <a:rPr lang="en-US" dirty="0">
                <a:cs typeface="Calibri"/>
              </a:rPr>
              <a:t>From End Device eos16 test ETREE, from inside </a:t>
            </a:r>
            <a:r>
              <a:rPr lang="en-US" dirty="0" err="1">
                <a:cs typeface="Calibri"/>
              </a:rPr>
              <a:t>vrf</a:t>
            </a:r>
            <a:r>
              <a:rPr lang="en-US" dirty="0">
                <a:cs typeface="Calibri"/>
              </a:rPr>
              <a:t> red-floor2, ping GW 3.1.9.14, but eos11 red-floor2 3.1.9.212, eos13 red-floor2 3.1.9.112, and eos8 red-floor2 3.1.9.8 should not be reachable</a:t>
            </a:r>
          </a:p>
          <a:p>
            <a:r>
              <a:rPr lang="en-US" dirty="0">
                <a:cs typeface="Calibri"/>
              </a:rPr>
              <a:t>From End Device eos16 and eos8 from inside </a:t>
            </a:r>
            <a:r>
              <a:rPr lang="en-US" dirty="0" err="1">
                <a:cs typeface="Calibri"/>
              </a:rPr>
              <a:t>vrf</a:t>
            </a:r>
            <a:r>
              <a:rPr lang="en-US" dirty="0">
                <a:cs typeface="Calibri"/>
              </a:rPr>
              <a:t> green-floor2 ping device eos11 </a:t>
            </a:r>
            <a:r>
              <a:rPr lang="en-US" dirty="0" err="1">
                <a:cs typeface="Calibri"/>
              </a:rPr>
              <a:t>vrf</a:t>
            </a:r>
            <a:r>
              <a:rPr lang="en-US" dirty="0">
                <a:cs typeface="Calibri"/>
              </a:rPr>
              <a:t> blue 2.3.4.112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837491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3551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4225221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Introducing Enterprise Routing Studio</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p:txBody>
          <a:bodyPr/>
          <a:lstStyle/>
          <a:p>
            <a:r>
              <a:rPr lang="en-US" dirty="0"/>
              <a:t>Adds OSPF, ISIS and BGP routing capabilities to Studios</a:t>
            </a:r>
          </a:p>
        </p:txBody>
      </p:sp>
      <p:pic>
        <p:nvPicPr>
          <p:cNvPr id="4" name="Picture 3">
            <a:extLst>
              <a:ext uri="{FF2B5EF4-FFF2-40B4-BE49-F238E27FC236}">
                <a16:creationId xmlns:a16="http://schemas.microsoft.com/office/drawing/2014/main" id="{3A2728F6-C0F6-C426-C53F-346B79482A41}"/>
              </a:ext>
            </a:extLst>
          </p:cNvPr>
          <p:cNvPicPr>
            <a:picLocks noChangeAspect="1"/>
          </p:cNvPicPr>
          <p:nvPr/>
        </p:nvPicPr>
        <p:blipFill>
          <a:blip r:embed="rId2"/>
          <a:stretch>
            <a:fillRect/>
          </a:stretch>
        </p:blipFill>
        <p:spPr>
          <a:xfrm>
            <a:off x="1403497" y="2428531"/>
            <a:ext cx="7683795" cy="4275562"/>
          </a:xfrm>
          <a:prstGeom prst="rect">
            <a:avLst/>
          </a:prstGeom>
        </p:spPr>
      </p:pic>
    </p:spTree>
    <p:extLst>
      <p:ext uri="{BB962C8B-B14F-4D97-AF65-F5344CB8AC3E}">
        <p14:creationId xmlns:p14="http://schemas.microsoft.com/office/powerpoint/2010/main" val="2632465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838200" y="1368425"/>
            <a:ext cx="10515600" cy="4351338"/>
          </a:xfrm>
        </p:spPr>
        <p:txBody>
          <a:bodyPr/>
          <a:lstStyle/>
          <a:p>
            <a:r>
              <a:rPr lang="en-US" dirty="0"/>
              <a:t>Networks are groups of devices running OSPF, ISIS, or BGP together</a:t>
            </a:r>
          </a:p>
          <a:p>
            <a:r>
              <a:rPr lang="en-US" dirty="0"/>
              <a:t>Devices share a common Network tag</a:t>
            </a:r>
          </a:p>
        </p:txBody>
      </p:sp>
      <p:pic>
        <p:nvPicPr>
          <p:cNvPr id="5" name="Picture 4">
            <a:extLst>
              <a:ext uri="{FF2B5EF4-FFF2-40B4-BE49-F238E27FC236}">
                <a16:creationId xmlns:a16="http://schemas.microsoft.com/office/drawing/2014/main" id="{E98B77F6-4B87-6A30-826A-5ABE65B88179}"/>
              </a:ext>
            </a:extLst>
          </p:cNvPr>
          <p:cNvPicPr>
            <a:picLocks noChangeAspect="1"/>
          </p:cNvPicPr>
          <p:nvPr/>
        </p:nvPicPr>
        <p:blipFill>
          <a:blip r:embed="rId2"/>
          <a:stretch>
            <a:fillRect/>
          </a:stretch>
        </p:blipFill>
        <p:spPr>
          <a:xfrm>
            <a:off x="1382232" y="2429629"/>
            <a:ext cx="10203712" cy="4063246"/>
          </a:xfrm>
          <a:prstGeom prst="rect">
            <a:avLst/>
          </a:prstGeom>
        </p:spPr>
      </p:pic>
    </p:spTree>
    <p:extLst>
      <p:ext uri="{BB962C8B-B14F-4D97-AF65-F5344CB8AC3E}">
        <p14:creationId xmlns:p14="http://schemas.microsoft.com/office/powerpoint/2010/main" val="1143070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New Capabilities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489098" y="1825625"/>
            <a:ext cx="11589488" cy="4351338"/>
          </a:xfrm>
        </p:spPr>
        <p:txBody>
          <a:bodyPr>
            <a:normAutofit/>
          </a:bodyPr>
          <a:lstStyle/>
          <a:p>
            <a:r>
              <a:rPr lang="en-US" dirty="0"/>
              <a:t>Routing between DCs and Campus fabrics or builds stand-alone networks</a:t>
            </a:r>
          </a:p>
          <a:p>
            <a:r>
              <a:rPr lang="en-US" dirty="0"/>
              <a:t>Supports multiple networks that can be routed together, or not</a:t>
            </a:r>
          </a:p>
          <a:p>
            <a:r>
              <a:rPr lang="en-US" dirty="0"/>
              <a:t>Device Roles: Edge Routers, RRs, or Core Router (which can also be  a RRs)</a:t>
            </a:r>
          </a:p>
          <a:p>
            <a:r>
              <a:rPr lang="en-US" dirty="0"/>
              <a:t>Edge Router Domains for pairing 2 routers at a site (</a:t>
            </a:r>
            <a:r>
              <a:rPr lang="en-US" dirty="0" err="1"/>
              <a:t>MLAGed</a:t>
            </a:r>
            <a:r>
              <a:rPr lang="en-US" dirty="0"/>
              <a:t> or not)</a:t>
            </a:r>
          </a:p>
          <a:p>
            <a:r>
              <a:rPr lang="en-US" dirty="0"/>
              <a:t>Supports routed sub-interfaces</a:t>
            </a:r>
          </a:p>
          <a:p>
            <a:r>
              <a:rPr lang="en-US" dirty="0"/>
              <a:t>Optional VXLAN and EVPN iBGP control plane can be enabled</a:t>
            </a:r>
          </a:p>
          <a:p>
            <a:r>
              <a:rPr lang="en-US" dirty="0"/>
              <a:t>EVPN Studio works on top connecting Edge Routers together in the overlay</a:t>
            </a:r>
          </a:p>
          <a:p>
            <a:r>
              <a:rPr lang="en-US" dirty="0"/>
              <a:t>A Core Router cannot be a </a:t>
            </a:r>
            <a:r>
              <a:rPr lang="en-US" dirty="0" err="1"/>
              <a:t>vtep</a:t>
            </a:r>
            <a:r>
              <a:rPr lang="en-US" dirty="0"/>
              <a:t> or part of an </a:t>
            </a:r>
            <a:r>
              <a:rPr lang="en-US" dirty="0" err="1"/>
              <a:t>mlag</a:t>
            </a:r>
            <a:r>
              <a:rPr lang="en-US" dirty="0"/>
              <a:t>, an Edge Router can</a:t>
            </a:r>
          </a:p>
          <a:p>
            <a:endParaRPr lang="en-US" dirty="0"/>
          </a:p>
        </p:txBody>
      </p:sp>
    </p:spTree>
    <p:extLst>
      <p:ext uri="{BB962C8B-B14F-4D97-AF65-F5344CB8AC3E}">
        <p14:creationId xmlns:p14="http://schemas.microsoft.com/office/powerpoint/2010/main" val="3800431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243044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1904336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99947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Studios Data file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09792" y="161471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Tree>
    <p:extLst>
      <p:ext uri="{BB962C8B-B14F-4D97-AF65-F5344CB8AC3E}">
        <p14:creationId xmlns:p14="http://schemas.microsoft.com/office/powerpoint/2010/main" val="2775100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78238</TotalTime>
  <Words>7263</Words>
  <Application>Microsoft Macintosh PowerPoint</Application>
  <PresentationFormat>Widescreen</PresentationFormat>
  <Paragraphs>1151</Paragraphs>
  <Slides>104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Campus Switch Stacking</vt:lpstr>
      <vt:lpstr>Example9 Campus Switch Stacking Topology 2 Campus networks and a DC</vt:lpstr>
      <vt:lpstr>PowerPoint Presentation</vt:lpstr>
      <vt:lpstr>Example9 Tags</vt:lpstr>
      <vt:lpstr>Example9 Device Selection</vt:lpstr>
      <vt:lpstr>Example9 Traffic Test</vt:lpstr>
      <vt:lpstr>Example10 EVPN ETREE</vt:lpstr>
      <vt:lpstr>Example10 EVPN ETREE EVPN is used to Stretch L2 to Central FW gateways</vt:lpstr>
      <vt:lpstr>PowerPoint Presentation</vt:lpstr>
      <vt:lpstr>PowerPoint Presentation</vt:lpstr>
      <vt:lpstr>Example10 Tags</vt:lpstr>
      <vt:lpstr>Example10 Device Selection</vt:lpstr>
      <vt:lpstr>Example10 Traffic Test</vt:lpstr>
      <vt:lpstr>Example10 Traffic Test</vt:lpstr>
      <vt:lpstr>Example1 Campus to ISP</vt:lpstr>
      <vt:lpstr>Example2 Campus to Campus EVPN </vt:lpstr>
      <vt:lpstr>Example3 Campus BGP Underlay </vt:lpstr>
      <vt:lpstr>Example4 DC Gateway Router</vt:lpstr>
      <vt:lpstr>Example5 BGP DC Interconnect</vt:lpstr>
      <vt:lpstr>Example6 OSPF on DC Border Leaf</vt:lpstr>
      <vt:lpstr>Example7 DC Border Leaf OSPF per VRF</vt:lpstr>
      <vt:lpstr>Example8 eBGP Routed Enterprise</vt:lpstr>
      <vt:lpstr>Example9 VRF Lite</vt:lpstr>
      <vt:lpstr>Example10 Campus EVPN and L3 to the Edge</vt:lpstr>
      <vt:lpstr>Introducing Enterprise Routing Studio</vt:lpstr>
      <vt:lpstr>Networks</vt:lpstr>
      <vt:lpstr>New Capabilities</vt:lpstr>
      <vt:lpstr>Example1 Campus to ISP</vt:lpstr>
      <vt:lpstr>PowerPoint Presentation</vt:lpstr>
      <vt:lpstr> To import and export Studios Inputs files This is an Alpha feature and needs to be enabled in CV settings. This allows the example files that go with these slides to be uploaded.</vt:lpstr>
      <vt:lpstr>Import Studios Data file</vt:lpstr>
      <vt:lpstr>Example7 DC Border Leaf OSPF per VRF</vt:lpstr>
      <vt:lpstr>PowerPoint Presentation</vt:lpstr>
      <vt:lpstr>10 Pre-built Examples on Github</vt:lpstr>
      <vt:lpstr>Example Data Files and Tags Files</vt:lpstr>
      <vt:lpstr>Example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1159</cp:revision>
  <dcterms:created xsi:type="dcterms:W3CDTF">2022-04-04T16:45:18Z</dcterms:created>
  <dcterms:modified xsi:type="dcterms:W3CDTF">2022-07-05T15:07:22Z</dcterms:modified>
</cp:coreProperties>
</file>